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3388" y="2502986"/>
            <a:ext cx="7622554" cy="1135639"/>
          </a:xfrm>
        </p:spPr>
        <p:txBody>
          <a:bodyPr/>
          <a:lstStyle/>
          <a:p>
            <a:pPr algn="ctr"/>
            <a:r>
              <a:rPr lang="fa-I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گزارش پروژۀ کنترل خطی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39451" y="4060345"/>
            <a:ext cx="5950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بهمن 1403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9330" y="1487323"/>
            <a:ext cx="5146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latin typeface="Bnazanin"/>
                <a:cs typeface="B Nazanin" panose="00000400000000000000" pitchFamily="2" charset="-78"/>
              </a:rPr>
              <a:t>استاد: جناب آقای دکتر </a:t>
            </a:r>
            <a:r>
              <a:rPr lang="fa-IR" sz="2000" b="1" dirty="0" smtClean="0">
                <a:latin typeface="Bnazanin"/>
                <a:cs typeface="B Nazanin" panose="00000400000000000000" pitchFamily="2" charset="-78"/>
              </a:rPr>
              <a:t>تقی‌راد</a:t>
            </a:r>
            <a:endParaRPr lang="en-US" sz="2000" b="1" dirty="0">
              <a:latin typeface="Bnazanin"/>
              <a:cs typeface="B Nazanin" panose="00000400000000000000" pitchFamily="2" charset="-78"/>
            </a:endParaRPr>
          </a:p>
          <a:p>
            <a:pPr algn="r" rtl="1"/>
            <a:r>
              <a:rPr lang="fa-IR" sz="2000" b="1" dirty="0">
                <a:latin typeface="Bnazanin"/>
                <a:cs typeface="B Nazanin" panose="00000400000000000000" pitchFamily="2" charset="-78"/>
              </a:rPr>
              <a:t>محمد سبحان سخایی</a:t>
            </a:r>
            <a:endParaRPr lang="en-US" sz="2000" b="1" dirty="0">
              <a:latin typeface="Bnazanin"/>
              <a:cs typeface="B Nazanin" panose="00000400000000000000" pitchFamily="2" charset="-78"/>
            </a:endParaRPr>
          </a:p>
          <a:p>
            <a:pPr algn="r" rtl="1"/>
            <a:r>
              <a:rPr lang="fa-IR" sz="2000" b="1" dirty="0">
                <a:latin typeface="Bnazanin"/>
                <a:cs typeface="B Nazanin" panose="00000400000000000000" pitchFamily="2" charset="-78"/>
              </a:rPr>
              <a:t>شمارۀ دانشجویی: </a:t>
            </a:r>
            <a:r>
              <a:rPr lang="fa-IR" sz="2000" b="1" dirty="0" smtClean="0">
                <a:latin typeface="Bnazanin"/>
                <a:cs typeface="B Nazanin" panose="00000400000000000000" pitchFamily="2" charset="-78"/>
              </a:rPr>
              <a:t>40119253</a:t>
            </a:r>
            <a:endParaRPr lang="en-US" sz="2000" b="1" dirty="0" smtClean="0">
              <a:latin typeface="Bnazanin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7" y="4060345"/>
            <a:ext cx="4323806" cy="21619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54100" y="406400"/>
            <a:ext cx="828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 smtClean="0">
                <a:cs typeface="B Titr" panose="00000700000000000000" pitchFamily="2" charset="-78"/>
              </a:rPr>
              <a:t>سوال1_ 7)</a:t>
            </a:r>
          </a:p>
          <a:p>
            <a:pPr algn="r"/>
            <a:r>
              <a:rPr lang="fa-IR" sz="2400" dirty="0" smtClean="0">
                <a:cs typeface="B Titr" panose="00000700000000000000" pitchFamily="2" charset="-78"/>
              </a:rPr>
              <a:t>طراحی کنترلر برای کاهش خطای ماندگار</a:t>
            </a:r>
            <a:endParaRPr lang="en-US" sz="2400" dirty="0">
              <a:cs typeface="B Titr" panose="00000700000000000000" pitchFamily="2" charset="-78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25942" r="39029" b="39345"/>
          <a:stretch/>
        </p:blipFill>
        <p:spPr bwMode="auto">
          <a:xfrm>
            <a:off x="186372" y="195997"/>
            <a:ext cx="4157028" cy="2433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3481" r="8940" b="10346"/>
          <a:stretch/>
        </p:blipFill>
        <p:spPr bwMode="auto">
          <a:xfrm>
            <a:off x="186372" y="3035300"/>
            <a:ext cx="4957128" cy="2910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9" t="20631" r="2020" b="6832"/>
          <a:stretch/>
        </p:blipFill>
        <p:spPr>
          <a:xfrm>
            <a:off x="5194300" y="2007112"/>
            <a:ext cx="5515528" cy="3098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16000" y="444500"/>
            <a:ext cx="842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سوال 2_7)</a:t>
            </a:r>
          </a:p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طراحی کنترلر با استفاده از تابع تبدیل حساسیت</a:t>
            </a:r>
            <a:endParaRPr lang="en-US" sz="2400" dirty="0">
              <a:cs typeface="B Titr" panose="00000700000000000000" pitchFamily="2" charset="-78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2250" y="1275497"/>
            <a:ext cx="5003800" cy="450559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5493203" y="1644014"/>
            <a:ext cx="4552497" cy="3651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6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457200"/>
            <a:ext cx="871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سوال 2_7)</a:t>
            </a:r>
          </a:p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طراحی کنترلر با استفاده از تابع تبدیل حساسیت</a:t>
            </a:r>
            <a:endParaRPr lang="en-US" sz="2400" dirty="0">
              <a:cs typeface="B Titr" panose="00000700000000000000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6998"/>
            <a:ext cx="6165850" cy="327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5697" t="20659" r="2268" b="6598"/>
          <a:stretch/>
        </p:blipFill>
        <p:spPr>
          <a:xfrm>
            <a:off x="5870085" y="1919296"/>
            <a:ext cx="5128840" cy="291190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t="52485" r="41448" b="9729"/>
          <a:stretch/>
        </p:blipFill>
        <p:spPr bwMode="auto">
          <a:xfrm>
            <a:off x="685800" y="104503"/>
            <a:ext cx="2958757" cy="1814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8" t="38398" r="33176" b="35874"/>
          <a:stretch/>
        </p:blipFill>
        <p:spPr bwMode="auto">
          <a:xfrm>
            <a:off x="2558414" y="5098101"/>
            <a:ext cx="5302885" cy="1657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4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5800" y="457200"/>
            <a:ext cx="871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سوال 2_7)</a:t>
            </a:r>
          </a:p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نمایش تلاش‌های کنترلی در سیمیولینک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2" y="1288197"/>
            <a:ext cx="6071870" cy="331469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72" y="1753271"/>
            <a:ext cx="4152900" cy="269789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37" y="4602895"/>
            <a:ext cx="4737100" cy="20156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588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354" y="330926"/>
            <a:ext cx="7941590" cy="1001486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سوال1) </a:t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</a:b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ترسیم نمودار بودی و تحلیل آن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27591" r="48180" b="31476"/>
          <a:stretch/>
        </p:blipFill>
        <p:spPr bwMode="auto">
          <a:xfrm>
            <a:off x="88877" y="1680754"/>
            <a:ext cx="4652939" cy="42159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80754"/>
            <a:ext cx="4990011" cy="4215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88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01" y="518160"/>
            <a:ext cx="7029752" cy="618309"/>
          </a:xfrm>
        </p:spPr>
        <p:txBody>
          <a:bodyPr>
            <a:normAutofit fontScale="90000"/>
          </a:bodyPr>
          <a:lstStyle/>
          <a:p>
            <a:pPr algn="r"/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01" y="2651760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69816" y="518159"/>
            <a:ext cx="9431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سوال 2) </a:t>
            </a:r>
          </a:p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تحلیل نوع سیستم، مرتبۀ سیستم، تاخیر سیستم و کمینه فاز یا غیر کمینه فاز بودن سیستم</a:t>
            </a:r>
            <a:endParaRPr lang="en-US" sz="2400" dirty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593668" y="1626220"/>
                <a:ext cx="8007531" cy="4788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r>
                  <a:rPr lang="fa-IR" sz="2400" b="1" dirty="0" smtClean="0">
                    <a:latin typeface="Bnazanin"/>
                    <a:cs typeface="B Nazanin" panose="00000400000000000000" pitchFamily="2" charset="-78"/>
                  </a:rPr>
                  <a:t>نوع سیستم : تیپ یک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endParaRPr lang="fa-IR" sz="2400" b="1" dirty="0">
                  <a:latin typeface="Bnazanin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endParaRPr lang="en-US" sz="2400" b="1" dirty="0" smtClean="0">
                  <a:latin typeface="Bnazanin"/>
                  <a:cs typeface="B Nazanin" panose="00000400000000000000" pitchFamily="2" charset="-78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r>
                  <a:rPr lang="fa-IR" sz="2400" b="1" dirty="0" smtClean="0">
                    <a:latin typeface="Bnazanin"/>
                    <a:cs typeface="B Nazanin" panose="00000400000000000000" pitchFamily="2" charset="-78"/>
                  </a:rPr>
                  <a:t>مرتبۀ سیستم: مرتبۀ 3</a:t>
                </a: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endParaRPr lang="fa-IR" dirty="0">
                  <a:latin typeface="Bnazanin"/>
                  <a:cs typeface="B Nazanin" panose="00000400000000000000" pitchFamily="2" charset="-78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endParaRPr lang="en-US" sz="2400" b="1" dirty="0" smtClean="0">
                  <a:latin typeface="Bnazanin"/>
                  <a:cs typeface="B Nazanin" panose="00000400000000000000" pitchFamily="2" charset="-78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r>
                  <a:rPr lang="fa-IR" sz="2400" b="1" dirty="0" smtClean="0">
                    <a:latin typeface="Bnazanin"/>
                    <a:cs typeface="B Nazanin" panose="00000400000000000000" pitchFamily="2" charset="-78"/>
                  </a:rPr>
                  <a:t>تاخیر سیستم:  </a:t>
                </a:r>
              </a:p>
              <a:p>
                <a:pPr algn="r" rtl="1"/>
                <a:r>
                  <a:rPr lang="fa-IR" dirty="0">
                    <a:latin typeface="Bnazanin"/>
                  </a:rPr>
                  <a:t> </a:t>
                </a:r>
                <a:r>
                  <a:rPr lang="fa-IR" dirty="0" smtClean="0">
                    <a:latin typeface="Bnazanin"/>
                  </a:rPr>
                  <a:t>                                                                                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delay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/>
                        </m:ctrlPr>
                      </m:fPr>
                      <m:num>
                        <m:r>
                          <a:rPr lang="en-US" sz="2400" i="1"/>
                          <m:t>𝑑</m:t>
                        </m:r>
                        <m:r>
                          <a:rPr lang="en-US" sz="2400" i="1"/>
                          <m:t>∅</m:t>
                        </m:r>
                      </m:num>
                      <m:den>
                        <m:r>
                          <a:rPr lang="en-US" sz="2400" i="1"/>
                          <m:t>𝑑𝑤</m:t>
                        </m:r>
                      </m:den>
                    </m:f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endParaRPr lang="en-US" sz="2400" b="1" dirty="0" smtClean="0">
                  <a:latin typeface="Bnazanin"/>
                  <a:cs typeface="B Nazanin" panose="00000400000000000000" pitchFamily="2" charset="-78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endParaRPr lang="en-US" sz="2400" b="1" dirty="0">
                  <a:latin typeface="Bnazanin"/>
                  <a:cs typeface="B Nazanin" panose="00000400000000000000" pitchFamily="2" charset="-78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r>
                  <a:rPr lang="fa-IR" sz="2400" b="1" dirty="0" smtClean="0">
                    <a:latin typeface="Bnazanin"/>
                    <a:cs typeface="B Nazanin" panose="00000400000000000000" pitchFamily="2" charset="-78"/>
                  </a:rPr>
                  <a:t>سیستم غیرکمینه فاز است.</a:t>
                </a:r>
              </a:p>
              <a:p>
                <a:pPr algn="r" rtl="1"/>
                <a:endParaRPr lang="fa-IR" dirty="0">
                  <a:latin typeface="Bnazanin"/>
                </a:endParaRPr>
              </a:p>
              <a:p>
                <a:pPr marL="285750" indent="-285750" algn="r" rtl="1">
                  <a:buFont typeface="Wingdings" panose="05000000000000000000" pitchFamily="2" charset="2"/>
                  <a:buChar char="q"/>
                </a:pPr>
                <a:endParaRPr lang="en-US" dirty="0">
                  <a:latin typeface="Bnazanin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668" y="1626220"/>
                <a:ext cx="8007531" cy="4788747"/>
              </a:xfrm>
              <a:prstGeom prst="rect">
                <a:avLst/>
              </a:prstGeom>
              <a:blipFill>
                <a:blip r:embed="rId3"/>
                <a:stretch>
                  <a:fillRect t="-1656" r="-1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42109" y="339635"/>
            <a:ext cx="8921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سوال 3)</a:t>
            </a:r>
          </a:p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پیدا کردن تابع تبدیل مناسب از روی بودی و استفاده از </a:t>
            </a:r>
            <a:r>
              <a:rPr lang="en-US" sz="2400" dirty="0" err="1" smtClean="0">
                <a:cs typeface="B Titr" panose="00000700000000000000" pitchFamily="2" charset="-78"/>
              </a:rPr>
              <a:t>systemidentification</a:t>
            </a:r>
            <a:endParaRPr lang="fa-IR" sz="2400" dirty="0" smtClean="0">
              <a:cs typeface="B Titr" panose="00000700000000000000" pitchFamily="2" charset="-78"/>
            </a:endParaRPr>
          </a:p>
          <a:p>
            <a:pPr algn="r" rtl="1"/>
            <a:endParaRPr lang="en-US" sz="2400" dirty="0">
              <a:cs typeface="B Titr" panose="00000700000000000000" pitchFamily="2" charset="-78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7" t="31860" r="22500" b="33207"/>
          <a:stretch/>
        </p:blipFill>
        <p:spPr bwMode="auto">
          <a:xfrm>
            <a:off x="274322" y="1481907"/>
            <a:ext cx="4807129" cy="2156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08" y="3638732"/>
            <a:ext cx="5642792" cy="2788489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7" t="47995" r="27438" b="9938"/>
          <a:stretch/>
        </p:blipFill>
        <p:spPr bwMode="auto">
          <a:xfrm>
            <a:off x="5448299" y="1391921"/>
            <a:ext cx="4149635" cy="22468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48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084217" y="418011"/>
            <a:ext cx="8268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سوال 4)</a:t>
            </a:r>
          </a:p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استفاده از معیار پایداری راث-هرویتز</a:t>
            </a:r>
            <a:endParaRPr lang="en-US" sz="2400" dirty="0">
              <a:cs typeface="B Titr" panose="00000700000000000000" pitchFamily="2" charset="-78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40113"/>
            <a:ext cx="5225144" cy="4434116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3" y="1476103"/>
            <a:ext cx="4180115" cy="50161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812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43691" y="483326"/>
            <a:ext cx="9248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سوال 5)</a:t>
            </a:r>
          </a:p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پیدا کردن مکان هندسی ریشه‌ها و تحلیل پایداری یا ناپایداری سیستم به ازای کنترلرها</a:t>
            </a:r>
            <a:endParaRPr lang="en-US" sz="2400" dirty="0">
              <a:cs typeface="B Titr" panose="00000700000000000000" pitchFamily="2" charset="-78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1" y="1554480"/>
            <a:ext cx="4978400" cy="245969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" y="1554480"/>
            <a:ext cx="5682344" cy="2295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6" t="20632" r="2399" b="7953"/>
          <a:stretch/>
        </p:blipFill>
        <p:spPr>
          <a:xfrm>
            <a:off x="2742746" y="4014179"/>
            <a:ext cx="5106308" cy="28289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39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39989" y="4428309"/>
            <a:ext cx="31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50900" y="4191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سوال 6)</a:t>
            </a:r>
          </a:p>
          <a:p>
            <a:pPr algn="r" rtl="1"/>
            <a:r>
              <a:rPr lang="fa-IR" sz="2400" dirty="0" smtClean="0">
                <a:cs typeface="B Titr" panose="00000700000000000000" pitchFamily="2" charset="-78"/>
              </a:rPr>
              <a:t>طراحی کنترلر به روش اول</a:t>
            </a:r>
            <a:endParaRPr lang="en-US" sz="2400" dirty="0">
              <a:cs typeface="B Titr" panose="00000700000000000000" pitchFamily="2" charset="-78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529"/>
            <a:ext cx="5756910" cy="304078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76" y="1387529"/>
            <a:ext cx="5130800" cy="293644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76" y="4323969"/>
            <a:ext cx="4980576" cy="2396599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9" t="50363" r="47318" b="13743"/>
          <a:stretch/>
        </p:blipFill>
        <p:spPr bwMode="auto">
          <a:xfrm>
            <a:off x="1333501" y="4428309"/>
            <a:ext cx="3217996" cy="22922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0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54100" y="406400"/>
            <a:ext cx="828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 smtClean="0">
                <a:cs typeface="B Titr" panose="00000700000000000000" pitchFamily="2" charset="-78"/>
              </a:rPr>
              <a:t>سوال 6)</a:t>
            </a:r>
          </a:p>
          <a:p>
            <a:pPr algn="r"/>
            <a:r>
              <a:rPr lang="fa-IR" sz="2400" dirty="0" smtClean="0">
                <a:cs typeface="B Titr" panose="00000700000000000000" pitchFamily="2" charset="-78"/>
              </a:rPr>
              <a:t>طراحی کنترلر به روش دوم</a:t>
            </a:r>
            <a:endParaRPr lang="en-US" sz="2400" dirty="0">
              <a:cs typeface="B Titr" panose="00000700000000000000" pitchFamily="2" charset="-78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0229" y="2813890"/>
            <a:ext cx="5079365" cy="291242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4"/>
          <a:srcRect l="3905" r="1596" b="72053"/>
          <a:stretch/>
        </p:blipFill>
        <p:spPr bwMode="auto">
          <a:xfrm>
            <a:off x="5499825" y="1372284"/>
            <a:ext cx="4068581" cy="1667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03"/>
            <a:ext cx="5499825" cy="274320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95" y="3416300"/>
            <a:ext cx="5048205" cy="300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42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8" y="104503"/>
            <a:ext cx="1267097" cy="10319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54100" y="406400"/>
            <a:ext cx="828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 smtClean="0">
                <a:cs typeface="B Titr" panose="00000700000000000000" pitchFamily="2" charset="-78"/>
              </a:rPr>
              <a:t>سوال 6)</a:t>
            </a:r>
          </a:p>
          <a:p>
            <a:pPr algn="r"/>
            <a:r>
              <a:rPr lang="fa-IR" sz="2400" dirty="0" smtClean="0">
                <a:cs typeface="B Titr" panose="00000700000000000000" pitchFamily="2" charset="-78"/>
              </a:rPr>
              <a:t>طراحی کنترلر به روش دوم</a:t>
            </a:r>
            <a:endParaRPr lang="en-US" sz="2400" dirty="0">
              <a:cs typeface="B Titr" panose="00000700000000000000" pitchFamily="2" charset="-78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28574" r="2273"/>
          <a:stretch/>
        </p:blipFill>
        <p:spPr bwMode="auto">
          <a:xfrm>
            <a:off x="351154" y="247469"/>
            <a:ext cx="5071745" cy="3143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3072" r="8141" b="9111"/>
          <a:stretch/>
        </p:blipFill>
        <p:spPr bwMode="auto">
          <a:xfrm>
            <a:off x="211454" y="3549831"/>
            <a:ext cx="5592446" cy="3219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3" t="30644" r="34201" b="45472"/>
          <a:stretch/>
        </p:blipFill>
        <p:spPr bwMode="auto">
          <a:xfrm>
            <a:off x="5861140" y="2336800"/>
            <a:ext cx="5137785" cy="19256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7000" y="6413500"/>
            <a:ext cx="47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8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379</TotalTime>
  <Words>176</Words>
  <Application>Microsoft Office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 Nazanin</vt:lpstr>
      <vt:lpstr>B Titr</vt:lpstr>
      <vt:lpstr>Bnazanin</vt:lpstr>
      <vt:lpstr>Tahoma</vt:lpstr>
      <vt:lpstr>Times New Roman</vt:lpstr>
      <vt:lpstr>Trebuchet MS</vt:lpstr>
      <vt:lpstr>Wingdings</vt:lpstr>
      <vt:lpstr>Wingdings 3</vt:lpstr>
      <vt:lpstr>Facet</vt:lpstr>
      <vt:lpstr>گزارش پروژۀ کنترل خطی </vt:lpstr>
      <vt:lpstr>سوال1)  ترسیم نمودار بودی و تحلیل آن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artificial intelligence in photo-voltaic systems design and control</dc:title>
  <dc:creator>Windows User</dc:creator>
  <cp:lastModifiedBy>Windows User</cp:lastModifiedBy>
  <cp:revision>35</cp:revision>
  <dcterms:created xsi:type="dcterms:W3CDTF">2024-12-30T21:04:05Z</dcterms:created>
  <dcterms:modified xsi:type="dcterms:W3CDTF">2025-02-05T10:20:30Z</dcterms:modified>
</cp:coreProperties>
</file>